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61"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72" d="100"/>
          <a:sy n="72" d="100"/>
        </p:scale>
        <p:origin x="3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B24B4-5C18-41FC-B5FF-DE7E3C1B6E0A}"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737A6-346F-4010-AC30-2A98C1699716}" type="slidenum">
              <a:rPr lang="en-US" smtClean="0"/>
              <a:t>‹#›</a:t>
            </a:fld>
            <a:endParaRPr lang="en-US"/>
          </a:p>
        </p:txBody>
      </p:sp>
    </p:spTree>
    <p:extLst>
      <p:ext uri="{BB962C8B-B14F-4D97-AF65-F5344CB8AC3E}">
        <p14:creationId xmlns:p14="http://schemas.microsoft.com/office/powerpoint/2010/main" val="83146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ital Title Slide">
    <p:bg>
      <p:bgPr>
        <a:blipFill dpi="0" rotWithShape="1">
          <a:blip r:embed="rId2">
            <a:alphaModFix amt="94000"/>
            <a:lum/>
          </a:blip>
          <a:srcRect/>
          <a:stretch>
            <a:fillRect t="-13000" b="-13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F6AD38-C831-BCC7-F67D-DD074CB4C234}"/>
              </a:ext>
            </a:extLst>
          </p:cNvPr>
          <p:cNvSpPr>
            <a:spLocks noGrp="1"/>
          </p:cNvSpPr>
          <p:nvPr>
            <p:ph type="ctrTitle" hasCustomPrompt="1"/>
          </p:nvPr>
        </p:nvSpPr>
        <p:spPr>
          <a:xfrm>
            <a:off x="3048000" y="4294018"/>
            <a:ext cx="9144000" cy="1498041"/>
          </a:xfrm>
          <a:solidFill>
            <a:schemeClr val="tx1">
              <a:alpha val="68000"/>
            </a:schemeClr>
          </a:solidFill>
        </p:spPr>
        <p:txBody>
          <a:bodyPr anchor="ctr">
            <a:normAutofit/>
          </a:bodyPr>
          <a:lstStyle>
            <a:lvl1pPr algn="l">
              <a:defRPr sz="5400">
                <a:solidFill>
                  <a:schemeClr val="bg1"/>
                </a:solidFill>
              </a:defRPr>
            </a:lvl1pPr>
          </a:lstStyle>
          <a:p>
            <a:r>
              <a:rPr lang="en-US"/>
              <a:t>Click to edit title</a:t>
            </a:r>
          </a:p>
        </p:txBody>
      </p:sp>
      <p:sp>
        <p:nvSpPr>
          <p:cNvPr id="2" name="Slide Number Placeholder 5">
            <a:extLst>
              <a:ext uri="{FF2B5EF4-FFF2-40B4-BE49-F238E27FC236}">
                <a16:creationId xmlns:a16="http://schemas.microsoft.com/office/drawing/2014/main" id="{6B5B2670-D883-9C77-44D8-B64677C248BF}"/>
              </a:ext>
            </a:extLst>
          </p:cNvPr>
          <p:cNvSpPr txBox="1">
            <a:spLocks/>
          </p:cNvSpPr>
          <p:nvPr userDrawn="1"/>
        </p:nvSpPr>
        <p:spPr>
          <a:xfrm>
            <a:off x="318978" y="6245589"/>
            <a:ext cx="47407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24D590-43A1-49C6-AA05-1E22FFF5D9DE}" type="slidenum">
              <a:rPr lang="en-US" sz="900" smtClean="0">
                <a:solidFill>
                  <a:schemeClr val="tx1"/>
                </a:solidFill>
              </a:rPr>
              <a:pPr algn="l"/>
              <a:t>‹#›</a:t>
            </a:fld>
            <a:r>
              <a:rPr lang="en-US" sz="900">
                <a:solidFill>
                  <a:schemeClr val="tx1"/>
                </a:solidFill>
              </a:rPr>
              <a:t> | Georgia Department of Audits &amp; Accounts</a:t>
            </a:r>
          </a:p>
        </p:txBody>
      </p:sp>
    </p:spTree>
    <p:extLst>
      <p:ext uri="{BB962C8B-B14F-4D97-AF65-F5344CB8AC3E}">
        <p14:creationId xmlns:p14="http://schemas.microsoft.com/office/powerpoint/2010/main" val="55588867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4EA7-4214-1A7A-2350-519DB4AA8EEA}"/>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E14244DF-FFF9-004D-E59D-0D5FCD30392D}"/>
              </a:ext>
            </a:extLst>
          </p:cNvPr>
          <p:cNvSpPr>
            <a:spLocks noGrp="1"/>
          </p:cNvSpPr>
          <p:nvPr>
            <p:ph idx="1" hasCustomPrompt="1"/>
          </p:nvPr>
        </p:nvSpPr>
        <p:spPr>
          <a:xfrm>
            <a:off x="838200" y="1825625"/>
            <a:ext cx="10515600" cy="3852161"/>
          </a:xfrm>
        </p:spPr>
        <p:txBody>
          <a:bodyPr/>
          <a:lstStyle>
            <a:lvl1pPr marL="0" indent="0">
              <a:buNone/>
              <a:defRPr>
                <a:solidFill>
                  <a:schemeClr val="tx2"/>
                </a:solidFill>
              </a:defRPr>
            </a:lvl1pPr>
            <a:lvl2pPr>
              <a:defRPr>
                <a:solidFill>
                  <a:schemeClr val="accent1"/>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555B4FC-FFFE-3BF5-AB35-923CE57D565A}"/>
              </a:ext>
            </a:extLst>
          </p:cNvPr>
          <p:cNvSpPr txBox="1">
            <a:spLocks/>
          </p:cNvSpPr>
          <p:nvPr userDrawn="1"/>
        </p:nvSpPr>
        <p:spPr>
          <a:xfrm>
            <a:off x="318978" y="6245589"/>
            <a:ext cx="47407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24D590-43A1-49C6-AA05-1E22FFF5D9DE}" type="slidenum">
              <a:rPr lang="en-US" sz="900" smtClean="0"/>
              <a:pPr algn="l"/>
              <a:t>‹#›</a:t>
            </a:fld>
            <a:r>
              <a:rPr lang="en-US" sz="900"/>
              <a:t> | Georgia Department of Audits &amp; Accounts</a:t>
            </a:r>
          </a:p>
        </p:txBody>
      </p:sp>
    </p:spTree>
    <p:extLst>
      <p:ext uri="{BB962C8B-B14F-4D97-AF65-F5344CB8AC3E}">
        <p14:creationId xmlns:p14="http://schemas.microsoft.com/office/powerpoint/2010/main" val="73713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17D7-214A-53F3-545C-E9BD813DB4C2}"/>
              </a:ext>
            </a:extLst>
          </p:cNvPr>
          <p:cNvSpPr>
            <a:spLocks noGrp="1"/>
          </p:cNvSpPr>
          <p:nvPr>
            <p:ph type="title" hasCustomPrompt="1"/>
          </p:nvPr>
        </p:nvSpPr>
        <p:spPr/>
        <p:txBody>
          <a:bodyPr/>
          <a:lstStyle/>
          <a:p>
            <a:r>
              <a:rPr lang="en-US"/>
              <a:t>Click to edit title</a:t>
            </a:r>
          </a:p>
        </p:txBody>
      </p:sp>
      <p:sp>
        <p:nvSpPr>
          <p:cNvPr id="4" name="Slide Number Placeholder 5">
            <a:extLst>
              <a:ext uri="{FF2B5EF4-FFF2-40B4-BE49-F238E27FC236}">
                <a16:creationId xmlns:a16="http://schemas.microsoft.com/office/drawing/2014/main" id="{5DD6313D-DB0B-42B6-B66A-71F887C4DA5C}"/>
              </a:ext>
            </a:extLst>
          </p:cNvPr>
          <p:cNvSpPr txBox="1">
            <a:spLocks/>
          </p:cNvSpPr>
          <p:nvPr userDrawn="1"/>
        </p:nvSpPr>
        <p:spPr>
          <a:xfrm>
            <a:off x="318978" y="6245589"/>
            <a:ext cx="47407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24D590-43A1-49C6-AA05-1E22FFF5D9DE}" type="slidenum">
              <a:rPr lang="en-US" sz="900" smtClean="0"/>
              <a:pPr algn="l"/>
              <a:t>‹#›</a:t>
            </a:fld>
            <a:r>
              <a:rPr lang="en-US" sz="900"/>
              <a:t> | Georgia Department of Audits &amp; Accounts</a:t>
            </a:r>
          </a:p>
        </p:txBody>
      </p:sp>
      <p:sp>
        <p:nvSpPr>
          <p:cNvPr id="8" name="Chart Placeholder 7">
            <a:extLst>
              <a:ext uri="{FF2B5EF4-FFF2-40B4-BE49-F238E27FC236}">
                <a16:creationId xmlns:a16="http://schemas.microsoft.com/office/drawing/2014/main" id="{49ACA7B3-F8F8-9CE6-2DE6-79AF81653E21}"/>
              </a:ext>
            </a:extLst>
          </p:cNvPr>
          <p:cNvSpPr>
            <a:spLocks noGrp="1"/>
          </p:cNvSpPr>
          <p:nvPr>
            <p:ph type="chart" sz="quarter" idx="10"/>
          </p:nvPr>
        </p:nvSpPr>
        <p:spPr>
          <a:xfrm>
            <a:off x="6557554" y="1825625"/>
            <a:ext cx="4859746" cy="4278312"/>
          </a:xfrm>
        </p:spPr>
        <p:txBody>
          <a:bodyPr/>
          <a:lstStyle/>
          <a:p>
            <a:r>
              <a:rPr lang="en-US"/>
              <a:t>Click icon to add chart</a:t>
            </a:r>
          </a:p>
        </p:txBody>
      </p:sp>
      <p:sp>
        <p:nvSpPr>
          <p:cNvPr id="10" name="Text Placeholder 9">
            <a:extLst>
              <a:ext uri="{FF2B5EF4-FFF2-40B4-BE49-F238E27FC236}">
                <a16:creationId xmlns:a16="http://schemas.microsoft.com/office/drawing/2014/main" id="{CD3379C6-4F11-95E3-0007-4FF487D0497B}"/>
              </a:ext>
            </a:extLst>
          </p:cNvPr>
          <p:cNvSpPr>
            <a:spLocks noGrp="1"/>
          </p:cNvSpPr>
          <p:nvPr>
            <p:ph type="body" sz="quarter" idx="11"/>
          </p:nvPr>
        </p:nvSpPr>
        <p:spPr>
          <a:xfrm>
            <a:off x="838200" y="1825624"/>
            <a:ext cx="5588000" cy="427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14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6BEB9E-065A-CB5B-DC34-B61E80F7C6F2}"/>
              </a:ext>
            </a:extLst>
          </p:cNvPr>
          <p:cNvSpPr>
            <a:spLocks noGrp="1"/>
          </p:cNvSpPr>
          <p:nvPr>
            <p:ph type="title" hasCustomPrompt="1"/>
          </p:nvPr>
        </p:nvSpPr>
        <p:spPr>
          <a:xfrm>
            <a:off x="571500" y="3787774"/>
            <a:ext cx="3606801" cy="2384425"/>
          </a:xfrm>
        </p:spPr>
        <p:txBody>
          <a:bodyPr anchor="t" anchorCtr="0"/>
          <a:lstStyle>
            <a:lvl1pPr>
              <a:defRPr sz="3200"/>
            </a:lvl1pPr>
          </a:lstStyle>
          <a:p>
            <a:r>
              <a:rPr lang="en-US"/>
              <a:t>Click to add title</a:t>
            </a:r>
          </a:p>
        </p:txBody>
      </p:sp>
      <p:sp>
        <p:nvSpPr>
          <p:cNvPr id="5" name="Text Placeholder 3">
            <a:extLst>
              <a:ext uri="{FF2B5EF4-FFF2-40B4-BE49-F238E27FC236}">
                <a16:creationId xmlns:a16="http://schemas.microsoft.com/office/drawing/2014/main" id="{6448B728-E15E-0ECE-BDB2-C02786AF822B}"/>
              </a:ext>
            </a:extLst>
          </p:cNvPr>
          <p:cNvSpPr>
            <a:spLocks noGrp="1"/>
          </p:cNvSpPr>
          <p:nvPr>
            <p:ph type="body" sz="half" idx="2" hasCustomPrompt="1"/>
          </p:nvPr>
        </p:nvSpPr>
        <p:spPr>
          <a:xfrm>
            <a:off x="4292600" y="3787774"/>
            <a:ext cx="7327900" cy="2384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10" name="Slide Number Placeholder 5">
            <a:extLst>
              <a:ext uri="{FF2B5EF4-FFF2-40B4-BE49-F238E27FC236}">
                <a16:creationId xmlns:a16="http://schemas.microsoft.com/office/drawing/2014/main" id="{0FC2A9B8-DB65-0AE6-6351-4470FEF30599}"/>
              </a:ext>
            </a:extLst>
          </p:cNvPr>
          <p:cNvSpPr txBox="1">
            <a:spLocks/>
          </p:cNvSpPr>
          <p:nvPr userDrawn="1"/>
        </p:nvSpPr>
        <p:spPr>
          <a:xfrm>
            <a:off x="318978" y="6245589"/>
            <a:ext cx="47407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24D590-43A1-49C6-AA05-1E22FFF5D9DE}" type="slidenum">
              <a:rPr lang="en-US" sz="900" smtClean="0"/>
              <a:pPr algn="l"/>
              <a:t>‹#›</a:t>
            </a:fld>
            <a:r>
              <a:rPr lang="en-US" sz="900"/>
              <a:t> | Georgia Department of Audits &amp; Accounts</a:t>
            </a:r>
          </a:p>
        </p:txBody>
      </p:sp>
      <p:sp>
        <p:nvSpPr>
          <p:cNvPr id="12" name="Picture Placeholder 11">
            <a:extLst>
              <a:ext uri="{FF2B5EF4-FFF2-40B4-BE49-F238E27FC236}">
                <a16:creationId xmlns:a16="http://schemas.microsoft.com/office/drawing/2014/main" id="{A8CAEC98-8C5A-89D1-5F10-7B4D517F725A}"/>
              </a:ext>
            </a:extLst>
          </p:cNvPr>
          <p:cNvSpPr>
            <a:spLocks noGrp="1"/>
          </p:cNvSpPr>
          <p:nvPr>
            <p:ph type="pic" sz="quarter" idx="10" hasCustomPrompt="1"/>
          </p:nvPr>
        </p:nvSpPr>
        <p:spPr>
          <a:xfrm>
            <a:off x="571500" y="0"/>
            <a:ext cx="11620500" cy="3429000"/>
          </a:xfrm>
          <a:solidFill>
            <a:schemeClr val="accent2"/>
          </a:solidFill>
        </p:spPr>
        <p:txBody>
          <a:bodyPr anchor="ctr"/>
          <a:lstStyle>
            <a:lvl1pPr algn="ctr">
              <a:defRPr>
                <a:solidFill>
                  <a:schemeClr val="bg1"/>
                </a:solidFill>
              </a:defRPr>
            </a:lvl1pPr>
          </a:lstStyle>
          <a:p>
            <a:r>
              <a:rPr lang="en-US"/>
              <a:t>Click to add photo</a:t>
            </a:r>
          </a:p>
        </p:txBody>
      </p:sp>
    </p:spTree>
    <p:extLst>
      <p:ext uri="{BB962C8B-B14F-4D97-AF65-F5344CB8AC3E}">
        <p14:creationId xmlns:p14="http://schemas.microsoft.com/office/powerpoint/2010/main" val="2008504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A7ADC-2F5C-AF7C-6875-5BDD59E6E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101CBA-B551-95C8-F4A0-35ED97551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9552542"/>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52" r:id="rId3"/>
    <p:sldLayoutId id="214748370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oodyen@audits.ga.gov" TargetMode="External"/><Relationship Id="rId2" Type="http://schemas.openxmlformats.org/officeDocument/2006/relationships/hyperlink" Target="mailto:neubertj@audits.g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audits.ga.gov/auth/login.au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D5AD-487D-2AEE-6331-5164B24B868E}"/>
              </a:ext>
            </a:extLst>
          </p:cNvPr>
          <p:cNvSpPr>
            <a:spLocks noGrp="1"/>
          </p:cNvSpPr>
          <p:nvPr>
            <p:ph type="ctrTitle"/>
          </p:nvPr>
        </p:nvSpPr>
        <p:spPr>
          <a:xfrm>
            <a:off x="4078086" y="4821457"/>
            <a:ext cx="7918315" cy="1352143"/>
          </a:xfrm>
          <a:solidFill>
            <a:schemeClr val="tx1">
              <a:alpha val="85000"/>
            </a:schemeClr>
          </a:solidFill>
        </p:spPr>
        <p:txBody>
          <a:bodyPr tIns="0" bIns="365760"/>
          <a:lstStyle/>
          <a:p>
            <a:r>
              <a:rPr lang="en-US" dirty="0"/>
              <a:t>House Bill 1105</a:t>
            </a:r>
          </a:p>
        </p:txBody>
      </p:sp>
      <p:sp>
        <p:nvSpPr>
          <p:cNvPr id="3" name="Subtitle 2">
            <a:extLst>
              <a:ext uri="{FF2B5EF4-FFF2-40B4-BE49-F238E27FC236}">
                <a16:creationId xmlns:a16="http://schemas.microsoft.com/office/drawing/2014/main" id="{489F384A-02BA-A4FE-1BAB-347767CC4113}"/>
              </a:ext>
            </a:extLst>
          </p:cNvPr>
          <p:cNvSpPr>
            <a:spLocks noGrp="1"/>
          </p:cNvSpPr>
          <p:nvPr>
            <p:ph type="subTitle" idx="4294967295"/>
          </p:nvPr>
        </p:nvSpPr>
        <p:spPr>
          <a:xfrm>
            <a:off x="4208206" y="5629157"/>
            <a:ext cx="9144000" cy="444668"/>
          </a:xfrm>
        </p:spPr>
        <p:txBody>
          <a:bodyPr>
            <a:normAutofit lnSpcReduction="10000"/>
          </a:bodyPr>
          <a:lstStyle/>
          <a:p>
            <a:r>
              <a:rPr lang="en-US" dirty="0">
                <a:solidFill>
                  <a:schemeClr val="accent3"/>
                </a:solidFill>
              </a:rPr>
              <a:t>Annual Compliance Reporting Requirements</a:t>
            </a:r>
          </a:p>
        </p:txBody>
      </p:sp>
    </p:spTree>
    <p:extLst>
      <p:ext uri="{BB962C8B-B14F-4D97-AF65-F5344CB8AC3E}">
        <p14:creationId xmlns:p14="http://schemas.microsoft.com/office/powerpoint/2010/main" val="230942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D78578-C289-EFD9-699D-B671A732202E}"/>
              </a:ext>
            </a:extLst>
          </p:cNvPr>
          <p:cNvSpPr>
            <a:spLocks noGrp="1"/>
          </p:cNvSpPr>
          <p:nvPr>
            <p:ph idx="1"/>
          </p:nvPr>
        </p:nvSpPr>
        <p:spPr>
          <a:xfrm>
            <a:off x="733096" y="564384"/>
            <a:ext cx="10515600" cy="5468554"/>
          </a:xfrm>
        </p:spPr>
        <p:txBody>
          <a:bodyPr anchor="ctr">
            <a:normAutofit fontScale="92500" lnSpcReduction="20000"/>
          </a:bodyPr>
          <a:lstStyle/>
          <a:p>
            <a:pPr algn="ctr"/>
            <a:endParaRPr lang="en-US" sz="7200" dirty="0"/>
          </a:p>
          <a:p>
            <a:pPr algn="ctr"/>
            <a:endParaRPr lang="en-US" sz="7200" dirty="0"/>
          </a:p>
          <a:p>
            <a:pPr algn="ctr"/>
            <a:r>
              <a:rPr lang="en-US" sz="7200" dirty="0"/>
              <a:t>Thank You!</a:t>
            </a:r>
          </a:p>
          <a:p>
            <a:pPr algn="ctr"/>
            <a:endParaRPr lang="en-US" sz="3600" dirty="0"/>
          </a:p>
          <a:p>
            <a:pPr algn="ctr"/>
            <a:r>
              <a:rPr lang="en-US" sz="3200" dirty="0"/>
              <a:t>Jackie Neubert – Deputy Director </a:t>
            </a:r>
          </a:p>
          <a:p>
            <a:pPr algn="ctr"/>
            <a:r>
              <a:rPr lang="en-US" sz="3200" dirty="0">
                <a:hlinkClick r:id="rId2"/>
              </a:rPr>
              <a:t>neubertj@audits.ga.gov</a:t>
            </a:r>
            <a:endParaRPr lang="en-US" sz="3200" dirty="0"/>
          </a:p>
          <a:p>
            <a:pPr algn="ctr"/>
            <a:endParaRPr lang="en-US" sz="3200" dirty="0"/>
          </a:p>
          <a:p>
            <a:pPr algn="ctr"/>
            <a:r>
              <a:rPr lang="en-US" sz="3200" dirty="0"/>
              <a:t>Eric Moody – Manager</a:t>
            </a:r>
          </a:p>
          <a:p>
            <a:pPr algn="ctr"/>
            <a:r>
              <a:rPr lang="en-US" sz="3200" dirty="0">
                <a:hlinkClick r:id="rId3"/>
              </a:rPr>
              <a:t>moodyen@audits.ga.gov</a:t>
            </a:r>
            <a:endParaRPr lang="en-US" sz="3200" dirty="0"/>
          </a:p>
          <a:p>
            <a:pPr algn="ctr"/>
            <a:endParaRPr lang="en-US" sz="3200" dirty="0"/>
          </a:p>
          <a:p>
            <a:pPr algn="ctr"/>
            <a:endParaRPr lang="en-US" sz="8000" dirty="0"/>
          </a:p>
        </p:txBody>
      </p:sp>
      <p:sp>
        <p:nvSpPr>
          <p:cNvPr id="6" name="Rectangle 5">
            <a:extLst>
              <a:ext uri="{FF2B5EF4-FFF2-40B4-BE49-F238E27FC236}">
                <a16:creationId xmlns:a16="http://schemas.microsoft.com/office/drawing/2014/main" id="{5E147840-1B70-0093-B649-7D9B5D262023}"/>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25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4124-CB90-01BF-1859-5A90EBF244C8}"/>
              </a:ext>
            </a:extLst>
          </p:cNvPr>
          <p:cNvSpPr>
            <a:spLocks noGrp="1"/>
          </p:cNvSpPr>
          <p:nvPr>
            <p:ph type="title"/>
          </p:nvPr>
        </p:nvSpPr>
        <p:spPr/>
        <p:txBody>
          <a:bodyPr/>
          <a:lstStyle/>
          <a:p>
            <a:r>
              <a:rPr lang="en-US" dirty="0"/>
              <a:t>A little bit of history…</a:t>
            </a:r>
          </a:p>
        </p:txBody>
      </p:sp>
      <p:sp>
        <p:nvSpPr>
          <p:cNvPr id="3" name="Content Placeholder 2">
            <a:extLst>
              <a:ext uri="{FF2B5EF4-FFF2-40B4-BE49-F238E27FC236}">
                <a16:creationId xmlns:a16="http://schemas.microsoft.com/office/drawing/2014/main" id="{4427CF3E-385F-38A6-F53F-F52095141DDA}"/>
              </a:ext>
            </a:extLst>
          </p:cNvPr>
          <p:cNvSpPr>
            <a:spLocks noGrp="1"/>
          </p:cNvSpPr>
          <p:nvPr>
            <p:ph idx="1"/>
          </p:nvPr>
        </p:nvSpPr>
        <p:spPr/>
        <p:txBody>
          <a:bodyPr>
            <a:normAutofit fontScale="92500" lnSpcReduction="20000"/>
          </a:bodyPr>
          <a:lstStyle/>
          <a:p>
            <a:pPr marL="457200" indent="-457200">
              <a:lnSpc>
                <a:spcPct val="110000"/>
              </a:lnSpc>
              <a:buFont typeface="Wingdings" panose="05000000000000000000" pitchFamily="2" charset="2"/>
              <a:buChar char="§"/>
            </a:pPr>
            <a:r>
              <a:rPr lang="en-US" sz="2600" dirty="0"/>
              <a:t>General Assembly enacted several laws in 2011 designed to ensure government funds were going to people who were legally in the U.S. and businesses that only hire people legally in the U.S.</a:t>
            </a:r>
          </a:p>
          <a:p>
            <a:pPr marL="457200" indent="-457200">
              <a:lnSpc>
                <a:spcPct val="110000"/>
              </a:lnSpc>
              <a:buFont typeface="Wingdings" panose="05000000000000000000" pitchFamily="2" charset="2"/>
              <a:buChar char="§"/>
            </a:pPr>
            <a:r>
              <a:rPr lang="en-US" sz="2600" dirty="0"/>
              <a:t>This Bill (HB 87) also imposed reporting requirements on government entities.</a:t>
            </a:r>
          </a:p>
          <a:p>
            <a:pPr marL="457200" indent="-457200">
              <a:lnSpc>
                <a:spcPct val="110000"/>
              </a:lnSpc>
              <a:buFont typeface="Wingdings" panose="05000000000000000000" pitchFamily="2" charset="2"/>
              <a:buChar char="§"/>
            </a:pPr>
            <a:r>
              <a:rPr lang="en-US" sz="2600" dirty="0"/>
              <a:t>The General Assembly established the Department of Audits and Accounts as the entity responsible for managing the reporting requirements.</a:t>
            </a:r>
          </a:p>
          <a:p>
            <a:pPr marL="457200" indent="-457200">
              <a:lnSpc>
                <a:spcPct val="110000"/>
              </a:lnSpc>
              <a:buFont typeface="Wingdings" panose="05000000000000000000" pitchFamily="2" charset="2"/>
              <a:buChar char="§"/>
            </a:pPr>
            <a:r>
              <a:rPr lang="en-US" sz="2600" dirty="0"/>
              <a:t>Today we collect reports from over 2,400 state and local entities in Georgia.</a:t>
            </a:r>
          </a:p>
          <a:p>
            <a:endParaRPr lang="en-US" dirty="0"/>
          </a:p>
        </p:txBody>
      </p:sp>
      <p:sp>
        <p:nvSpPr>
          <p:cNvPr id="4" name="Rectangle 3">
            <a:extLst>
              <a:ext uri="{FF2B5EF4-FFF2-40B4-BE49-F238E27FC236}">
                <a16:creationId xmlns:a16="http://schemas.microsoft.com/office/drawing/2014/main" id="{C749A006-62F8-E937-B9E1-9795A562E687}"/>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93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6BF3-74C4-D6CF-4001-2AEA428D37E3}"/>
              </a:ext>
            </a:extLst>
          </p:cNvPr>
          <p:cNvSpPr>
            <a:spLocks noGrp="1"/>
          </p:cNvSpPr>
          <p:nvPr>
            <p:ph type="title"/>
          </p:nvPr>
        </p:nvSpPr>
        <p:spPr/>
        <p:txBody>
          <a:bodyPr/>
          <a:lstStyle/>
          <a:p>
            <a:r>
              <a:rPr lang="en-US"/>
              <a:t>House Bill 1105</a:t>
            </a:r>
          </a:p>
        </p:txBody>
      </p:sp>
      <p:sp>
        <p:nvSpPr>
          <p:cNvPr id="3" name="Content Placeholder 2">
            <a:extLst>
              <a:ext uri="{FF2B5EF4-FFF2-40B4-BE49-F238E27FC236}">
                <a16:creationId xmlns:a16="http://schemas.microsoft.com/office/drawing/2014/main" id="{576143F3-AA78-2DB3-CD12-580676A7188C}"/>
              </a:ext>
            </a:extLst>
          </p:cNvPr>
          <p:cNvSpPr>
            <a:spLocks noGrp="1"/>
          </p:cNvSpPr>
          <p:nvPr>
            <p:ph idx="1"/>
          </p:nvPr>
        </p:nvSpPr>
        <p:spPr>
          <a:xfrm>
            <a:off x="850777" y="1802169"/>
            <a:ext cx="10515600" cy="4159704"/>
          </a:xfrm>
        </p:spPr>
        <p:txBody>
          <a:bodyPr>
            <a:normAutofit fontScale="62500" lnSpcReduction="20000"/>
          </a:bodyPr>
          <a:lstStyle/>
          <a:p>
            <a:pPr marL="571500" indent="-571500">
              <a:lnSpc>
                <a:spcPct val="110000"/>
              </a:lnSpc>
              <a:buFont typeface="Wingdings" panose="05000000000000000000" pitchFamily="2" charset="2"/>
              <a:buChar char="§"/>
            </a:pPr>
            <a:r>
              <a:rPr lang="en-US" sz="3800"/>
              <a:t>House Bill 1105 was enacted by the Legislative during 2024 session of the General Assembly and went into effect July 1</a:t>
            </a:r>
            <a:r>
              <a:rPr lang="en-US" sz="3800" baseline="30000"/>
              <a:t>st</a:t>
            </a:r>
            <a:r>
              <a:rPr lang="en-US" sz="3800"/>
              <a:t>.</a:t>
            </a:r>
          </a:p>
          <a:p>
            <a:pPr marL="571500" indent="-571500">
              <a:lnSpc>
                <a:spcPct val="110000"/>
              </a:lnSpc>
              <a:buFont typeface="Wingdings" panose="05000000000000000000" pitchFamily="2" charset="2"/>
              <a:buChar char="§"/>
            </a:pPr>
            <a:r>
              <a:rPr lang="en-US" sz="3800"/>
              <a:t>Bill is titled “Georgia Criminal Alien Track and Report Act of 2024.”</a:t>
            </a:r>
          </a:p>
          <a:p>
            <a:pPr marL="571500" indent="-571500">
              <a:lnSpc>
                <a:spcPct val="110000"/>
              </a:lnSpc>
              <a:buFont typeface="Wingdings" panose="05000000000000000000" pitchFamily="2" charset="2"/>
              <a:buChar char="§"/>
            </a:pPr>
            <a:r>
              <a:rPr lang="en-US" sz="3800"/>
              <a:t>Bill includes several provisions that expand requirements for verifying immigration status of persons committing certain violations and criminal suspects.</a:t>
            </a:r>
          </a:p>
          <a:p>
            <a:pPr marL="571500" indent="-571500">
              <a:lnSpc>
                <a:spcPct val="110000"/>
              </a:lnSpc>
              <a:buFont typeface="Wingdings" panose="05000000000000000000" pitchFamily="2" charset="2"/>
              <a:buChar char="§"/>
            </a:pPr>
            <a:r>
              <a:rPr lang="en-US" sz="3800"/>
              <a:t>This bill also requires certain law enforcement entities to certify compliance with certain provisions of this bill.</a:t>
            </a:r>
          </a:p>
          <a:p>
            <a:pPr marL="571500" indent="-571500">
              <a:lnSpc>
                <a:spcPct val="110000"/>
              </a:lnSpc>
              <a:buFont typeface="Wingdings" panose="05000000000000000000" pitchFamily="2" charset="2"/>
              <a:buChar char="§"/>
            </a:pPr>
            <a:r>
              <a:rPr lang="en-US" sz="3800"/>
              <a:t>Compliance is certified through annual reporting to the Department of Audits and Accounts.</a:t>
            </a:r>
          </a:p>
          <a:p>
            <a:endParaRPr lang="en-US"/>
          </a:p>
        </p:txBody>
      </p:sp>
      <p:sp>
        <p:nvSpPr>
          <p:cNvPr id="4" name="Rectangle 3">
            <a:extLst>
              <a:ext uri="{FF2B5EF4-FFF2-40B4-BE49-F238E27FC236}">
                <a16:creationId xmlns:a16="http://schemas.microsoft.com/office/drawing/2014/main" id="{AEDCAC03-FF6F-A0B2-22A0-81FD59B2CB29}"/>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46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4F98AC6-A7D9-90FD-4789-15917F9A9B1D}"/>
              </a:ext>
            </a:extLst>
          </p:cNvPr>
          <p:cNvSpPr/>
          <p:nvPr/>
        </p:nvSpPr>
        <p:spPr>
          <a:xfrm>
            <a:off x="603115" y="440345"/>
            <a:ext cx="10583694" cy="1175122"/>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E5985-A2CC-5D3C-0F81-4C977BEA04C0}"/>
              </a:ext>
            </a:extLst>
          </p:cNvPr>
          <p:cNvSpPr>
            <a:spLocks noGrp="1"/>
          </p:cNvSpPr>
          <p:nvPr>
            <p:ph type="title"/>
          </p:nvPr>
        </p:nvSpPr>
        <p:spPr/>
        <p:txBody>
          <a:bodyPr>
            <a:normAutofit/>
          </a:bodyPr>
          <a:lstStyle/>
          <a:p>
            <a:r>
              <a:rPr lang="en-US" sz="3200" dirty="0">
                <a:solidFill>
                  <a:schemeClr val="bg1"/>
                </a:solidFill>
              </a:rPr>
              <a:t>What reporting requirements impact law enforcement?</a:t>
            </a:r>
          </a:p>
        </p:txBody>
      </p:sp>
      <p:sp>
        <p:nvSpPr>
          <p:cNvPr id="3" name="Content Placeholder 2">
            <a:extLst>
              <a:ext uri="{FF2B5EF4-FFF2-40B4-BE49-F238E27FC236}">
                <a16:creationId xmlns:a16="http://schemas.microsoft.com/office/drawing/2014/main" id="{685D2949-BDCD-8E76-7A8C-B6743F48276C}"/>
              </a:ext>
            </a:extLst>
          </p:cNvPr>
          <p:cNvSpPr>
            <a:spLocks noGrp="1"/>
          </p:cNvSpPr>
          <p:nvPr>
            <p:ph idx="1"/>
          </p:nvPr>
        </p:nvSpPr>
        <p:spPr/>
        <p:txBody>
          <a:bodyPr>
            <a:normAutofit lnSpcReduction="10000"/>
          </a:bodyPr>
          <a:lstStyle/>
          <a:p>
            <a:r>
              <a:rPr lang="en-US" sz="2400" dirty="0"/>
              <a:t>Must certify that:</a:t>
            </a:r>
          </a:p>
          <a:p>
            <a:pPr marL="457200" indent="-457200">
              <a:buFont typeface="Wingdings" panose="05000000000000000000" pitchFamily="2" charset="2"/>
              <a:buChar char="§"/>
            </a:pPr>
            <a:r>
              <a:rPr lang="en-US" sz="2400" dirty="0"/>
              <a:t>The law enforcement agency complies with State laws designed to deter the presence of criminal illegal aliens (Section 5 of HB 1105);</a:t>
            </a:r>
          </a:p>
          <a:p>
            <a:pPr marL="457200" indent="-457200">
              <a:buFont typeface="Wingdings" panose="05000000000000000000" pitchFamily="2" charset="2"/>
              <a:buChar char="§"/>
            </a:pPr>
            <a:r>
              <a:rPr lang="en-US" sz="2400" dirty="0"/>
              <a:t>No department of the government maintains a sanctuary policy (Section 6 of HB 1105);</a:t>
            </a:r>
          </a:p>
          <a:p>
            <a:pPr marL="457200" indent="-457200">
              <a:buFont typeface="Wingdings" panose="05000000000000000000" pitchFamily="2" charset="2"/>
              <a:buChar char="§"/>
            </a:pPr>
            <a:r>
              <a:rPr lang="en-US" sz="2400" dirty="0"/>
              <a:t>Law enforcement agencies that operate jails/detention centers have complied with and honored immigration detainer notices and have notified the person of such notice (Section 8 of HB 1105); and</a:t>
            </a:r>
          </a:p>
          <a:p>
            <a:pPr marL="457200" indent="-457200">
              <a:buFont typeface="Wingdings" panose="05000000000000000000" pitchFamily="2" charset="2"/>
              <a:buChar char="§"/>
            </a:pPr>
            <a:r>
              <a:rPr lang="en-US" sz="2400" dirty="0"/>
              <a:t>Law enforcement agencies that operate jails/detention centers have complied with requirements to determine the nationality of persons in custody (Section 9 of HB 1105).</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endParaRPr lang="en-US" dirty="0"/>
          </a:p>
        </p:txBody>
      </p:sp>
      <p:sp>
        <p:nvSpPr>
          <p:cNvPr id="4" name="Rectangle 3">
            <a:extLst>
              <a:ext uri="{FF2B5EF4-FFF2-40B4-BE49-F238E27FC236}">
                <a16:creationId xmlns:a16="http://schemas.microsoft.com/office/drawing/2014/main" id="{80CF6096-4EA0-5B39-0C89-17B6631D62BD}"/>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74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6A9616B-4678-530C-E303-45D7222A84E7}"/>
              </a:ext>
            </a:extLst>
          </p:cNvPr>
          <p:cNvSpPr/>
          <p:nvPr/>
        </p:nvSpPr>
        <p:spPr>
          <a:xfrm>
            <a:off x="934065" y="412955"/>
            <a:ext cx="8346122" cy="1221291"/>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CAC132-3B97-D7F7-23C3-12680800989E}"/>
              </a:ext>
            </a:extLst>
          </p:cNvPr>
          <p:cNvSpPr>
            <a:spLocks noGrp="1"/>
          </p:cNvSpPr>
          <p:nvPr>
            <p:ph type="title"/>
          </p:nvPr>
        </p:nvSpPr>
        <p:spPr>
          <a:xfrm>
            <a:off x="1200764" y="699267"/>
            <a:ext cx="8079423" cy="934979"/>
          </a:xfrm>
        </p:spPr>
        <p:txBody>
          <a:bodyPr>
            <a:normAutofit/>
          </a:bodyPr>
          <a:lstStyle/>
          <a:p>
            <a:r>
              <a:rPr lang="en-US" dirty="0">
                <a:solidFill>
                  <a:schemeClr val="bg1"/>
                </a:solidFill>
              </a:rPr>
              <a:t>What are we going to require from you?</a:t>
            </a:r>
          </a:p>
        </p:txBody>
      </p:sp>
      <p:sp>
        <p:nvSpPr>
          <p:cNvPr id="3" name="Content Placeholder 2">
            <a:extLst>
              <a:ext uri="{FF2B5EF4-FFF2-40B4-BE49-F238E27FC236}">
                <a16:creationId xmlns:a16="http://schemas.microsoft.com/office/drawing/2014/main" id="{A180E188-B0F5-DCA5-20D1-65C0F487F2DE}"/>
              </a:ext>
            </a:extLst>
          </p:cNvPr>
          <p:cNvSpPr>
            <a:spLocks noGrp="1"/>
          </p:cNvSpPr>
          <p:nvPr>
            <p:ph type="body" sz="half" idx="2"/>
          </p:nvPr>
        </p:nvSpPr>
        <p:spPr>
          <a:xfrm>
            <a:off x="1568854" y="2046523"/>
            <a:ext cx="9238575" cy="4112210"/>
          </a:xfrm>
        </p:spPr>
        <p:txBody>
          <a:bodyPr/>
          <a:lstStyle/>
          <a:p>
            <a:pPr marL="457200" indent="-457200">
              <a:buFont typeface="Wingdings" panose="05000000000000000000" pitchFamily="2" charset="2"/>
              <a:buChar char="§"/>
            </a:pPr>
            <a:r>
              <a:rPr lang="en-US" sz="2800" dirty="0"/>
              <a:t>The law requires governments to certify compliance with the laws.  </a:t>
            </a:r>
          </a:p>
          <a:p>
            <a:pPr marL="457200" indent="-457200">
              <a:buFont typeface="Wingdings" panose="05000000000000000000" pitchFamily="2" charset="2"/>
              <a:buChar char="§"/>
            </a:pPr>
            <a:r>
              <a:rPr lang="en-US" sz="2800" dirty="0"/>
              <a:t>Except for the reporting on Section 5, you will only be required to submit a certification to us, signed by someone in authority that your department has complied.</a:t>
            </a:r>
          </a:p>
          <a:p>
            <a:pPr marL="457200" indent="-457200">
              <a:buFont typeface="Wingdings" panose="05000000000000000000" pitchFamily="2" charset="2"/>
              <a:buChar char="§"/>
            </a:pPr>
            <a:r>
              <a:rPr lang="en-US" sz="2800" dirty="0"/>
              <a:t>For Section 5, we will ask if you have a Memorandum of Agreement with the Federal government (and date of agreement if applicable).</a:t>
            </a:r>
          </a:p>
          <a:p>
            <a:pPr marL="457200" indent="-45720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BC3BE740-F484-1477-6753-A905D0CD51D3}"/>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94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C47D-A95E-1014-B314-A6F5DF0A663B}"/>
              </a:ext>
            </a:extLst>
          </p:cNvPr>
          <p:cNvSpPr>
            <a:spLocks noGrp="1"/>
          </p:cNvSpPr>
          <p:nvPr>
            <p:ph type="title"/>
          </p:nvPr>
        </p:nvSpPr>
        <p:spPr/>
        <p:txBody>
          <a:bodyPr/>
          <a:lstStyle/>
          <a:p>
            <a:r>
              <a:rPr lang="en-US"/>
              <a:t>However…</a:t>
            </a:r>
          </a:p>
        </p:txBody>
      </p:sp>
      <p:sp>
        <p:nvSpPr>
          <p:cNvPr id="3" name="Content Placeholder 2">
            <a:extLst>
              <a:ext uri="{FF2B5EF4-FFF2-40B4-BE49-F238E27FC236}">
                <a16:creationId xmlns:a16="http://schemas.microsoft.com/office/drawing/2014/main" id="{B89CCF66-B31E-FD57-B052-CE83CEFFDAE2}"/>
              </a:ext>
            </a:extLst>
          </p:cNvPr>
          <p:cNvSpPr>
            <a:spLocks noGrp="1"/>
          </p:cNvSpPr>
          <p:nvPr>
            <p:ph type="body" sz="quarter" idx="11"/>
          </p:nvPr>
        </p:nvSpPr>
        <p:spPr>
          <a:xfrm>
            <a:off x="340017" y="1690688"/>
            <a:ext cx="5588000" cy="4278313"/>
          </a:xfrm>
        </p:spPr>
        <p:txBody>
          <a:bodyPr>
            <a:normAutofit fontScale="92500" lnSpcReduction="20000"/>
          </a:bodyPr>
          <a:lstStyle/>
          <a:p>
            <a:pPr marL="457200" indent="-457200">
              <a:buFont typeface="Wingdings" panose="05000000000000000000" pitchFamily="2" charset="2"/>
              <a:buChar char="§"/>
            </a:pPr>
            <a:r>
              <a:rPr lang="en-US" dirty="0"/>
              <a:t>Please retain documentation according to your policies.</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O.C.G.A. 50-36-4 requires the Department of Audits and Accounts to review no less than 5% of the immigration reports submitted.  </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Therefore, you may be asked to produce certain documentation to support your certification as part of this review.</a:t>
            </a:r>
          </a:p>
          <a:p>
            <a:endParaRPr lang="en-US" dirty="0"/>
          </a:p>
        </p:txBody>
      </p:sp>
      <p:sp>
        <p:nvSpPr>
          <p:cNvPr id="4" name="Rectangle 3">
            <a:extLst>
              <a:ext uri="{FF2B5EF4-FFF2-40B4-BE49-F238E27FC236}">
                <a16:creationId xmlns:a16="http://schemas.microsoft.com/office/drawing/2014/main" id="{2580B6FA-B3DA-C0C8-5136-042420A3366D}"/>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Office clerk searching for files">
            <a:extLst>
              <a:ext uri="{FF2B5EF4-FFF2-40B4-BE49-F238E27FC236}">
                <a16:creationId xmlns:a16="http://schemas.microsoft.com/office/drawing/2014/main" id="{BDF98C45-EFCA-CD6C-7DBC-661697801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822" y="1690688"/>
            <a:ext cx="5279460" cy="3959157"/>
          </a:xfrm>
          <a:prstGeom prst="rect">
            <a:avLst/>
          </a:prstGeom>
        </p:spPr>
      </p:pic>
    </p:spTree>
    <p:extLst>
      <p:ext uri="{BB962C8B-B14F-4D97-AF65-F5344CB8AC3E}">
        <p14:creationId xmlns:p14="http://schemas.microsoft.com/office/powerpoint/2010/main" val="41861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C132-3B97-D7F7-23C3-12680800989E}"/>
              </a:ext>
            </a:extLst>
          </p:cNvPr>
          <p:cNvSpPr>
            <a:spLocks noGrp="1"/>
          </p:cNvSpPr>
          <p:nvPr>
            <p:ph type="title"/>
          </p:nvPr>
        </p:nvSpPr>
        <p:spPr/>
        <p:txBody>
          <a:bodyPr/>
          <a:lstStyle/>
          <a:p>
            <a:r>
              <a:rPr lang="en-US"/>
              <a:t>When and how do you submit reports?</a:t>
            </a:r>
          </a:p>
        </p:txBody>
      </p:sp>
      <p:sp>
        <p:nvSpPr>
          <p:cNvPr id="3" name="Content Placeholder 2">
            <a:extLst>
              <a:ext uri="{FF2B5EF4-FFF2-40B4-BE49-F238E27FC236}">
                <a16:creationId xmlns:a16="http://schemas.microsoft.com/office/drawing/2014/main" id="{A180E188-B0F5-DCA5-20D1-65C0F487F2DE}"/>
              </a:ext>
            </a:extLst>
          </p:cNvPr>
          <p:cNvSpPr>
            <a:spLocks noGrp="1"/>
          </p:cNvSpPr>
          <p:nvPr>
            <p:ph idx="1"/>
          </p:nvPr>
        </p:nvSpPr>
        <p:spPr>
          <a:xfrm>
            <a:off x="838200" y="1690689"/>
            <a:ext cx="10515600" cy="3987098"/>
          </a:xfrm>
        </p:spPr>
        <p:txBody>
          <a:bodyPr/>
          <a:lstStyle/>
          <a:p>
            <a:pPr marL="457200" indent="-457200">
              <a:buFont typeface="Wingdings" panose="05000000000000000000" pitchFamily="2" charset="2"/>
              <a:buChar char="§"/>
            </a:pPr>
            <a:r>
              <a:rPr lang="en-US"/>
              <a:t>Reports are due to our Department no later than December 31</a:t>
            </a:r>
            <a:r>
              <a:rPr lang="en-US" baseline="30000"/>
              <a:t>st</a:t>
            </a:r>
            <a:r>
              <a:rPr lang="en-US"/>
              <a:t> of each year.</a:t>
            </a:r>
          </a:p>
          <a:p>
            <a:pPr marL="457200" indent="-457200">
              <a:buFont typeface="Wingdings" panose="05000000000000000000" pitchFamily="2" charset="2"/>
              <a:buChar char="§"/>
            </a:pPr>
            <a:r>
              <a:rPr lang="en-US"/>
              <a:t>The Sections related to law enforcement will be embedded into the County report.</a:t>
            </a:r>
          </a:p>
          <a:p>
            <a:pPr marL="457200" indent="-457200">
              <a:buFont typeface="Wingdings" panose="05000000000000000000" pitchFamily="2" charset="2"/>
              <a:buChar char="§"/>
            </a:pPr>
            <a:r>
              <a:rPr lang="en-US"/>
              <a:t>The website to access the collection system is: </a:t>
            </a:r>
          </a:p>
          <a:p>
            <a:pPr marL="1143000" lvl="1" indent="-457200">
              <a:buFont typeface="Wingdings" panose="05000000000000000000" pitchFamily="2" charset="2"/>
              <a:buChar char="§"/>
            </a:pPr>
            <a:r>
              <a:rPr lang="en-US"/>
              <a:t> </a:t>
            </a:r>
            <a:r>
              <a:rPr lang="en-US">
                <a:hlinkClick r:id="rId2"/>
              </a:rPr>
              <a:t>Georgia Department of Audits and Accounts (ga.gov)</a:t>
            </a:r>
            <a:endParaRPr lang="en-US"/>
          </a:p>
          <a:p>
            <a:pPr marL="457200" indent="-457200">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BC3BE740-F484-1477-6753-A905D0CD51D3}"/>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0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C132-3B97-D7F7-23C3-12680800989E}"/>
              </a:ext>
            </a:extLst>
          </p:cNvPr>
          <p:cNvSpPr>
            <a:spLocks noGrp="1"/>
          </p:cNvSpPr>
          <p:nvPr>
            <p:ph type="title"/>
          </p:nvPr>
        </p:nvSpPr>
        <p:spPr/>
        <p:txBody>
          <a:bodyPr/>
          <a:lstStyle/>
          <a:p>
            <a:r>
              <a:rPr lang="en-US"/>
              <a:t>What can you expect from us?</a:t>
            </a:r>
          </a:p>
        </p:txBody>
      </p:sp>
      <p:sp>
        <p:nvSpPr>
          <p:cNvPr id="3" name="Content Placeholder 2">
            <a:extLst>
              <a:ext uri="{FF2B5EF4-FFF2-40B4-BE49-F238E27FC236}">
                <a16:creationId xmlns:a16="http://schemas.microsoft.com/office/drawing/2014/main" id="{A180E188-B0F5-DCA5-20D1-65C0F487F2DE}"/>
              </a:ext>
            </a:extLst>
          </p:cNvPr>
          <p:cNvSpPr>
            <a:spLocks noGrp="1"/>
          </p:cNvSpPr>
          <p:nvPr>
            <p:ph idx="1"/>
          </p:nvPr>
        </p:nvSpPr>
        <p:spPr>
          <a:xfrm>
            <a:off x="838200" y="1690689"/>
            <a:ext cx="10515600" cy="3987098"/>
          </a:xfrm>
        </p:spPr>
        <p:txBody>
          <a:bodyPr/>
          <a:lstStyle/>
          <a:p>
            <a:pPr marL="457200" indent="-457200">
              <a:buFont typeface="Wingdings" panose="05000000000000000000" pitchFamily="2" charset="2"/>
              <a:buChar char="§"/>
            </a:pPr>
            <a:r>
              <a:rPr lang="en-US"/>
              <a:t>Assistance for you and your staff to set up system login credentials;  </a:t>
            </a:r>
          </a:p>
          <a:p>
            <a:pPr marL="457200" indent="-457200">
              <a:buFont typeface="Wingdings" panose="05000000000000000000" pitchFamily="2" charset="2"/>
              <a:buChar char="§"/>
            </a:pPr>
            <a:r>
              <a:rPr lang="en-US"/>
              <a:t>System demonstrations once the application has been updated for the new requirements;</a:t>
            </a:r>
          </a:p>
          <a:p>
            <a:pPr marL="457200" indent="-457200">
              <a:buFont typeface="Wingdings" panose="05000000000000000000" pitchFamily="2" charset="2"/>
              <a:buChar char="§"/>
            </a:pPr>
            <a:r>
              <a:rPr lang="en-US"/>
              <a:t>Additional communications regarding reporting process;</a:t>
            </a:r>
          </a:p>
          <a:p>
            <a:pPr marL="457200" indent="-457200">
              <a:buFont typeface="Wingdings" panose="05000000000000000000" pitchFamily="2" charset="2"/>
              <a:buChar char="§"/>
            </a:pPr>
            <a:r>
              <a:rPr lang="en-US"/>
              <a:t>Updated resource materials on our website; and</a:t>
            </a:r>
          </a:p>
          <a:p>
            <a:pPr marL="457200" indent="-457200">
              <a:buFont typeface="Wingdings" panose="05000000000000000000" pitchFamily="2" charset="2"/>
              <a:buChar char="§"/>
            </a:pPr>
            <a:r>
              <a:rPr lang="en-US"/>
              <a:t>Timely responses to your questions:</a:t>
            </a:r>
          </a:p>
          <a:p>
            <a:pPr marL="1143000" lvl="1" indent="-457200">
              <a:buFont typeface="Wingdings" panose="05000000000000000000" pitchFamily="2" charset="2"/>
              <a:buChar char="§"/>
            </a:pPr>
            <a:r>
              <a:rPr lang="en-US"/>
              <a:t>immhelp@audits.ga.gov</a:t>
            </a:r>
          </a:p>
          <a:p>
            <a:pPr marL="457200" indent="-457200">
              <a:buFont typeface="Wingdings" panose="05000000000000000000" pitchFamily="2" charset="2"/>
              <a:buChar char="§"/>
            </a:pPr>
            <a:endParaRPr lang="en-US"/>
          </a:p>
          <a:p>
            <a:pPr marL="457200" indent="-457200">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BC3BE740-F484-1477-6753-A905D0CD51D3}"/>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46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D78578-C289-EFD9-699D-B671A732202E}"/>
              </a:ext>
            </a:extLst>
          </p:cNvPr>
          <p:cNvSpPr>
            <a:spLocks noGrp="1"/>
          </p:cNvSpPr>
          <p:nvPr>
            <p:ph idx="1"/>
          </p:nvPr>
        </p:nvSpPr>
        <p:spPr>
          <a:xfrm>
            <a:off x="733096" y="564384"/>
            <a:ext cx="10515600" cy="5468554"/>
          </a:xfrm>
        </p:spPr>
        <p:txBody>
          <a:bodyPr anchor="ctr">
            <a:normAutofit/>
          </a:bodyPr>
          <a:lstStyle/>
          <a:p>
            <a:pPr algn="ctr"/>
            <a:r>
              <a:rPr lang="en-US" sz="8000"/>
              <a:t>Questions?</a:t>
            </a:r>
          </a:p>
          <a:p>
            <a:pPr algn="ctr"/>
            <a:endParaRPr lang="en-US" sz="8000"/>
          </a:p>
        </p:txBody>
      </p:sp>
      <p:sp>
        <p:nvSpPr>
          <p:cNvPr id="6" name="Rectangle 5">
            <a:extLst>
              <a:ext uri="{FF2B5EF4-FFF2-40B4-BE49-F238E27FC236}">
                <a16:creationId xmlns:a16="http://schemas.microsoft.com/office/drawing/2014/main" id="{5E147840-1B70-0093-B649-7D9B5D262023}"/>
              </a:ext>
            </a:extLst>
          </p:cNvPr>
          <p:cNvSpPr/>
          <p:nvPr/>
        </p:nvSpPr>
        <p:spPr>
          <a:xfrm>
            <a:off x="11733088" y="0"/>
            <a:ext cx="45891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894299"/>
      </p:ext>
    </p:extLst>
  </p:cSld>
  <p:clrMapOvr>
    <a:masterClrMapping/>
  </p:clrMapOvr>
</p:sld>
</file>

<file path=ppt/theme/theme1.xml><?xml version="1.0" encoding="utf-8"?>
<a:theme xmlns:a="http://schemas.openxmlformats.org/drawingml/2006/main" name="Office Theme">
  <a:themeElements>
    <a:clrScheme name="DOAA Colors">
      <a:dk1>
        <a:srgbClr val="0E4469"/>
      </a:dk1>
      <a:lt1>
        <a:sysClr val="window" lastClr="FFFFFF"/>
      </a:lt1>
      <a:dk2>
        <a:srgbClr val="4B4B4B"/>
      </a:dk2>
      <a:lt2>
        <a:srgbClr val="E7E6E6"/>
      </a:lt2>
      <a:accent1>
        <a:srgbClr val="016699"/>
      </a:accent1>
      <a:accent2>
        <a:srgbClr val="6597B8"/>
      </a:accent2>
      <a:accent3>
        <a:srgbClr val="4B4B4B"/>
      </a:accent3>
      <a:accent4>
        <a:srgbClr val="636768"/>
      </a:accent4>
      <a:accent5>
        <a:srgbClr val="9B9A9A"/>
      </a:accent5>
      <a:accent6>
        <a:srgbClr val="CF7744"/>
      </a:accent6>
      <a:hlink>
        <a:srgbClr val="0070C0"/>
      </a:hlink>
      <a:folHlink>
        <a:srgbClr val="6597B8"/>
      </a:folHlink>
    </a:clrScheme>
    <a:fontScheme name="DOAA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nchorCtr="0">
        <a:spAutoFit/>
      </a:bodyPr>
      <a:lstStyle>
        <a:defPPr algn="ctr">
          <a:defRPr sz="2000" dirty="0">
            <a:solidFill>
              <a:schemeClr val="accent1"/>
            </a:solidFill>
            <a:latin typeface="+mj-lt"/>
          </a:defRPr>
        </a:defPPr>
      </a:lstStyle>
    </a:txDef>
  </a:objectDefaults>
  <a:extraClrSchemeLst/>
  <a:extLst>
    <a:ext uri="{05A4C25C-085E-4340-85A3-A5531E510DB2}">
      <thm15:themeFamily xmlns:thm15="http://schemas.microsoft.com/office/thememl/2012/main" name="2024 DOAA Master Slide Test" id="{42074031-EABD-4C9B-B0DB-8BC88159E624}" vid="{532D8D39-8DA5-4563-928A-50336F6D76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DOAA Master PowerPoint</Template>
  <TotalTime>60</TotalTime>
  <Words>584</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Wingdings</vt:lpstr>
      <vt:lpstr>Office Theme</vt:lpstr>
      <vt:lpstr>House Bill 1105</vt:lpstr>
      <vt:lpstr>A little bit of history…</vt:lpstr>
      <vt:lpstr>House Bill 1105</vt:lpstr>
      <vt:lpstr>What reporting requirements impact law enforcement?</vt:lpstr>
      <vt:lpstr>What are we going to require from you?</vt:lpstr>
      <vt:lpstr>However…</vt:lpstr>
      <vt:lpstr>When and how do you submit reports?</vt:lpstr>
      <vt:lpstr>What can you expect from us?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1105</dc:title>
  <dc:creator>Carol Schwinne</dc:creator>
  <cp:lastModifiedBy>Carol Schwinne</cp:lastModifiedBy>
  <cp:revision>7</cp:revision>
  <dcterms:created xsi:type="dcterms:W3CDTF">2024-07-19T18:35:02Z</dcterms:created>
  <dcterms:modified xsi:type="dcterms:W3CDTF">2024-07-30T21:52:23Z</dcterms:modified>
</cp:coreProperties>
</file>